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3" r:id="rId3"/>
    <p:sldId id="259" r:id="rId4"/>
    <p:sldId id="257" r:id="rId5"/>
    <p:sldId id="275" r:id="rId6"/>
    <p:sldId id="276" r:id="rId7"/>
    <p:sldId id="260" r:id="rId8"/>
    <p:sldId id="261" r:id="rId9"/>
    <p:sldId id="262" r:id="rId10"/>
    <p:sldId id="265" r:id="rId11"/>
    <p:sldId id="266" r:id="rId12"/>
    <p:sldId id="267" r:id="rId13"/>
    <p:sldId id="270" r:id="rId14"/>
    <p:sldId id="268" r:id="rId15"/>
    <p:sldId id="269" r:id="rId16"/>
    <p:sldId id="271" r:id="rId17"/>
    <p:sldId id="272" r:id="rId18"/>
    <p:sldId id="27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505" autoAdjust="0"/>
  </p:normalViewPr>
  <p:slideViewPr>
    <p:cSldViewPr>
      <p:cViewPr>
        <p:scale>
          <a:sx n="70" d="100"/>
          <a:sy n="70" d="100"/>
        </p:scale>
        <p:origin x="-1350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4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13" Type="http://schemas.openxmlformats.org/officeDocument/2006/relationships/image" Target="../media/image62.wmf"/><Relationship Id="rId3" Type="http://schemas.openxmlformats.org/officeDocument/2006/relationships/image" Target="../media/image52.wmf"/><Relationship Id="rId7" Type="http://schemas.openxmlformats.org/officeDocument/2006/relationships/image" Target="../media/image56.wmf"/><Relationship Id="rId12" Type="http://schemas.openxmlformats.org/officeDocument/2006/relationships/image" Target="../media/image61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6" Type="http://schemas.openxmlformats.org/officeDocument/2006/relationships/image" Target="../media/image55.wmf"/><Relationship Id="rId11" Type="http://schemas.openxmlformats.org/officeDocument/2006/relationships/image" Target="../media/image60.wmf"/><Relationship Id="rId5" Type="http://schemas.openxmlformats.org/officeDocument/2006/relationships/image" Target="../media/image54.wmf"/><Relationship Id="rId10" Type="http://schemas.openxmlformats.org/officeDocument/2006/relationships/image" Target="../media/image59.wmf"/><Relationship Id="rId4" Type="http://schemas.openxmlformats.org/officeDocument/2006/relationships/image" Target="../media/image53.wmf"/><Relationship Id="rId9" Type="http://schemas.openxmlformats.org/officeDocument/2006/relationships/image" Target="../media/image58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3" Type="http://schemas.openxmlformats.org/officeDocument/2006/relationships/image" Target="../media/image65.wmf"/><Relationship Id="rId7" Type="http://schemas.openxmlformats.org/officeDocument/2006/relationships/image" Target="../media/image69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Relationship Id="rId6" Type="http://schemas.openxmlformats.org/officeDocument/2006/relationships/image" Target="../media/image68.wmf"/><Relationship Id="rId11" Type="http://schemas.openxmlformats.org/officeDocument/2006/relationships/image" Target="../media/image73.wmf"/><Relationship Id="rId5" Type="http://schemas.openxmlformats.org/officeDocument/2006/relationships/image" Target="../media/image67.wmf"/><Relationship Id="rId10" Type="http://schemas.openxmlformats.org/officeDocument/2006/relationships/image" Target="../media/image72.wmf"/><Relationship Id="rId4" Type="http://schemas.openxmlformats.org/officeDocument/2006/relationships/image" Target="../media/image66.wmf"/><Relationship Id="rId9" Type="http://schemas.openxmlformats.org/officeDocument/2006/relationships/image" Target="../media/image7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4C9E7-7920-4BF1-B413-13F137933A5A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F419-5B44-4E9A-99F2-93E96ECBA4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4C9E7-7920-4BF1-B413-13F137933A5A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F419-5B44-4E9A-99F2-93E96ECBA4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4C9E7-7920-4BF1-B413-13F137933A5A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F419-5B44-4E9A-99F2-93E96ECBA4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4C9E7-7920-4BF1-B413-13F137933A5A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F419-5B44-4E9A-99F2-93E96ECBA4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4C9E7-7920-4BF1-B413-13F137933A5A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F419-5B44-4E9A-99F2-93E96ECBA4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4C9E7-7920-4BF1-B413-13F137933A5A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F419-5B44-4E9A-99F2-93E96ECBA4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4C9E7-7920-4BF1-B413-13F137933A5A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F419-5B44-4E9A-99F2-93E96ECBA4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4C9E7-7920-4BF1-B413-13F137933A5A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F419-5B44-4E9A-99F2-93E96ECBA4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4C9E7-7920-4BF1-B413-13F137933A5A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F419-5B44-4E9A-99F2-93E96ECBA4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4C9E7-7920-4BF1-B413-13F137933A5A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F419-5B44-4E9A-99F2-93E96ECBA4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4C9E7-7920-4BF1-B413-13F137933A5A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F419-5B44-4E9A-99F2-93E96ECBA4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4C9E7-7920-4BF1-B413-13F137933A5A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AF419-5B44-4E9A-99F2-93E96ECBA47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6.wmf"/><Relationship Id="rId18" Type="http://schemas.openxmlformats.org/officeDocument/2006/relationships/oleObject" Target="../embeddings/oleObject8.bin"/><Relationship Id="rId3" Type="http://schemas.openxmlformats.org/officeDocument/2006/relationships/image" Target="../media/image1.jpeg"/><Relationship Id="rId7" Type="http://schemas.openxmlformats.org/officeDocument/2006/relationships/image" Target="../media/image3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wmf"/><Relationship Id="rId5" Type="http://schemas.openxmlformats.org/officeDocument/2006/relationships/image" Target="../media/image2.wmf"/><Relationship Id="rId15" Type="http://schemas.openxmlformats.org/officeDocument/2006/relationships/image" Target="../media/image7.w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9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Relationship Id="rId14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14.wmf"/><Relationship Id="rId3" Type="http://schemas.openxmlformats.org/officeDocument/2006/relationships/image" Target="../media/image1.jpeg"/><Relationship Id="rId7" Type="http://schemas.openxmlformats.org/officeDocument/2006/relationships/image" Target="../media/image11.wmf"/><Relationship Id="rId12" Type="http://schemas.openxmlformats.org/officeDocument/2006/relationships/oleObject" Target="../embeddings/oleObject13.bin"/><Relationship Id="rId17" Type="http://schemas.openxmlformats.org/officeDocument/2006/relationships/image" Target="../media/image16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5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3.wmf"/><Relationship Id="rId5" Type="http://schemas.openxmlformats.org/officeDocument/2006/relationships/image" Target="../media/image10.wmf"/><Relationship Id="rId15" Type="http://schemas.openxmlformats.org/officeDocument/2006/relationships/image" Target="../media/image15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12.wmf"/><Relationship Id="rId14" Type="http://schemas.openxmlformats.org/officeDocument/2006/relationships/oleObject" Target="../embeddings/oleObject1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1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gif"/><Relationship Id="rId4" Type="http://schemas.openxmlformats.org/officeDocument/2006/relationships/image" Target="../media/image2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1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image" Target="../media/image1.jpeg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31.wmf"/><Relationship Id="rId5" Type="http://schemas.openxmlformats.org/officeDocument/2006/relationships/image" Target="../media/image28.wmf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3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27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image" Target="../media/image1.jpeg"/><Relationship Id="rId7" Type="http://schemas.openxmlformats.org/officeDocument/2006/relationships/image" Target="../media/image3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34.wmf"/><Relationship Id="rId4" Type="http://schemas.openxmlformats.org/officeDocument/2006/relationships/oleObject" Target="../embeddings/oleObject29.bin"/><Relationship Id="rId9" Type="http://schemas.openxmlformats.org/officeDocument/2006/relationships/image" Target="../media/image3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37.wmf"/><Relationship Id="rId4" Type="http://schemas.openxmlformats.org/officeDocument/2006/relationships/oleObject" Target="../embeddings/oleObject3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34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image" Target="../media/image44.wmf"/><Relationship Id="rId3" Type="http://schemas.openxmlformats.org/officeDocument/2006/relationships/image" Target="../media/image1.jpeg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3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43.wmf"/><Relationship Id="rId5" Type="http://schemas.openxmlformats.org/officeDocument/2006/relationships/image" Target="../media/image40.wmf"/><Relationship Id="rId15" Type="http://schemas.openxmlformats.org/officeDocument/2006/relationships/image" Target="../media/image45.wmf"/><Relationship Id="rId10" Type="http://schemas.openxmlformats.org/officeDocument/2006/relationships/oleObject" Target="../embeddings/oleObject38.bin"/><Relationship Id="rId4" Type="http://schemas.openxmlformats.org/officeDocument/2006/relationships/oleObject" Target="../embeddings/oleObject35.bin"/><Relationship Id="rId9" Type="http://schemas.openxmlformats.org/officeDocument/2006/relationships/image" Target="../media/image42.wmf"/><Relationship Id="rId14" Type="http://schemas.openxmlformats.org/officeDocument/2006/relationships/oleObject" Target="../embeddings/oleObject40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3" Type="http://schemas.openxmlformats.org/officeDocument/2006/relationships/image" Target="../media/image1.jpeg"/><Relationship Id="rId7" Type="http://schemas.openxmlformats.org/officeDocument/2006/relationships/image" Target="../media/image4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46.wmf"/><Relationship Id="rId10" Type="http://schemas.openxmlformats.org/officeDocument/2006/relationships/image" Target="../media/image49.png"/><Relationship Id="rId4" Type="http://schemas.openxmlformats.org/officeDocument/2006/relationships/oleObject" Target="../embeddings/oleObject41.bin"/><Relationship Id="rId9" Type="http://schemas.openxmlformats.org/officeDocument/2006/relationships/image" Target="../media/image48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13" Type="http://schemas.openxmlformats.org/officeDocument/2006/relationships/image" Target="../media/image54.wmf"/><Relationship Id="rId18" Type="http://schemas.openxmlformats.org/officeDocument/2006/relationships/oleObject" Target="../embeddings/oleObject51.bin"/><Relationship Id="rId26" Type="http://schemas.openxmlformats.org/officeDocument/2006/relationships/oleObject" Target="../embeddings/oleObject55.bin"/><Relationship Id="rId3" Type="http://schemas.openxmlformats.org/officeDocument/2006/relationships/image" Target="../media/image1.jpeg"/><Relationship Id="rId21" Type="http://schemas.openxmlformats.org/officeDocument/2006/relationships/image" Target="../media/image58.wmf"/><Relationship Id="rId7" Type="http://schemas.openxmlformats.org/officeDocument/2006/relationships/image" Target="../media/image51.wmf"/><Relationship Id="rId12" Type="http://schemas.openxmlformats.org/officeDocument/2006/relationships/oleObject" Target="../embeddings/oleObject48.bin"/><Relationship Id="rId17" Type="http://schemas.openxmlformats.org/officeDocument/2006/relationships/image" Target="../media/image56.wmf"/><Relationship Id="rId25" Type="http://schemas.openxmlformats.org/officeDocument/2006/relationships/image" Target="../media/image6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0.bin"/><Relationship Id="rId20" Type="http://schemas.openxmlformats.org/officeDocument/2006/relationships/oleObject" Target="../embeddings/oleObject52.bin"/><Relationship Id="rId29" Type="http://schemas.openxmlformats.org/officeDocument/2006/relationships/image" Target="../media/image62.wmf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5.bin"/><Relationship Id="rId11" Type="http://schemas.openxmlformats.org/officeDocument/2006/relationships/image" Target="../media/image53.wmf"/><Relationship Id="rId24" Type="http://schemas.openxmlformats.org/officeDocument/2006/relationships/oleObject" Target="../embeddings/oleObject54.bin"/><Relationship Id="rId5" Type="http://schemas.openxmlformats.org/officeDocument/2006/relationships/image" Target="../media/image50.wmf"/><Relationship Id="rId15" Type="http://schemas.openxmlformats.org/officeDocument/2006/relationships/image" Target="../media/image55.wmf"/><Relationship Id="rId23" Type="http://schemas.openxmlformats.org/officeDocument/2006/relationships/image" Target="../media/image59.wmf"/><Relationship Id="rId28" Type="http://schemas.openxmlformats.org/officeDocument/2006/relationships/oleObject" Target="../embeddings/oleObject56.bin"/><Relationship Id="rId10" Type="http://schemas.openxmlformats.org/officeDocument/2006/relationships/oleObject" Target="../embeddings/oleObject47.bin"/><Relationship Id="rId19" Type="http://schemas.openxmlformats.org/officeDocument/2006/relationships/image" Target="../media/image57.wmf"/><Relationship Id="rId4" Type="http://schemas.openxmlformats.org/officeDocument/2006/relationships/oleObject" Target="../embeddings/oleObject44.bin"/><Relationship Id="rId9" Type="http://schemas.openxmlformats.org/officeDocument/2006/relationships/image" Target="../media/image52.wmf"/><Relationship Id="rId14" Type="http://schemas.openxmlformats.org/officeDocument/2006/relationships/oleObject" Target="../embeddings/oleObject49.bin"/><Relationship Id="rId22" Type="http://schemas.openxmlformats.org/officeDocument/2006/relationships/oleObject" Target="../embeddings/oleObject53.bin"/><Relationship Id="rId27" Type="http://schemas.openxmlformats.org/officeDocument/2006/relationships/image" Target="../media/image61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13" Type="http://schemas.openxmlformats.org/officeDocument/2006/relationships/image" Target="../media/image67.wmf"/><Relationship Id="rId18" Type="http://schemas.openxmlformats.org/officeDocument/2006/relationships/oleObject" Target="../embeddings/oleObject64.bin"/><Relationship Id="rId3" Type="http://schemas.openxmlformats.org/officeDocument/2006/relationships/image" Target="../media/image1.jpeg"/><Relationship Id="rId21" Type="http://schemas.openxmlformats.org/officeDocument/2006/relationships/image" Target="../media/image71.wmf"/><Relationship Id="rId7" Type="http://schemas.openxmlformats.org/officeDocument/2006/relationships/image" Target="../media/image64.wmf"/><Relationship Id="rId12" Type="http://schemas.openxmlformats.org/officeDocument/2006/relationships/oleObject" Target="../embeddings/oleObject61.bin"/><Relationship Id="rId17" Type="http://schemas.openxmlformats.org/officeDocument/2006/relationships/image" Target="../media/image69.wmf"/><Relationship Id="rId25" Type="http://schemas.openxmlformats.org/officeDocument/2006/relationships/image" Target="../media/image73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3.bin"/><Relationship Id="rId20" Type="http://schemas.openxmlformats.org/officeDocument/2006/relationships/oleObject" Target="../embeddings/oleObject65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8.bin"/><Relationship Id="rId11" Type="http://schemas.openxmlformats.org/officeDocument/2006/relationships/image" Target="../media/image66.wmf"/><Relationship Id="rId24" Type="http://schemas.openxmlformats.org/officeDocument/2006/relationships/oleObject" Target="../embeddings/oleObject67.bin"/><Relationship Id="rId5" Type="http://schemas.openxmlformats.org/officeDocument/2006/relationships/image" Target="../media/image63.wmf"/><Relationship Id="rId15" Type="http://schemas.openxmlformats.org/officeDocument/2006/relationships/image" Target="../media/image68.wmf"/><Relationship Id="rId23" Type="http://schemas.openxmlformats.org/officeDocument/2006/relationships/image" Target="../media/image72.wmf"/><Relationship Id="rId10" Type="http://schemas.openxmlformats.org/officeDocument/2006/relationships/oleObject" Target="../embeddings/oleObject60.bin"/><Relationship Id="rId19" Type="http://schemas.openxmlformats.org/officeDocument/2006/relationships/image" Target="../media/image70.wmf"/><Relationship Id="rId4" Type="http://schemas.openxmlformats.org/officeDocument/2006/relationships/oleObject" Target="../embeddings/oleObject57.bin"/><Relationship Id="rId9" Type="http://schemas.openxmlformats.org/officeDocument/2006/relationships/image" Target="../media/image65.wmf"/><Relationship Id="rId14" Type="http://schemas.openxmlformats.org/officeDocument/2006/relationships/oleObject" Target="../embeddings/oleObject62.bin"/><Relationship Id="rId22" Type="http://schemas.openxmlformats.org/officeDocument/2006/relationships/oleObject" Target="../embeddings/oleObject66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ADMIN\Рабочий стол\Анимации\Фоны\1б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42844" y="1071546"/>
            <a:ext cx="8143932" cy="185738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prstTxWarp prst="textTriangleInverted">
              <a:avLst/>
            </a:prstTxWarp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Целое уравнение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ADMIN\Рабочий стол\Анимации\Фоны\1б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8596" y="0"/>
            <a:ext cx="744306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sz="4400" b="1" cap="none" spc="0" dirty="0" smtClean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Целое уравнение и его корни</a:t>
            </a:r>
            <a:endParaRPr lang="ru-RU" sz="4400" b="1" cap="none" spc="0" dirty="0">
              <a:ln>
                <a:prstDash val="solid"/>
              </a:ln>
              <a:solidFill>
                <a:srgbClr val="0070C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357298"/>
            <a:ext cx="859652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Повторение. Схемы решения простейших </a:t>
            </a:r>
          </a:p>
          <a:p>
            <a:pPr marL="342900" indent="-34290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уравнений.</a:t>
            </a:r>
          </a:p>
          <a:p>
            <a:pPr marL="342900" indent="-34290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Определение понятия целого уравнения.</a:t>
            </a:r>
          </a:p>
          <a:p>
            <a:pPr marL="342900" indent="-34290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 Справочный материал: Что необходимо знать </a:t>
            </a:r>
          </a:p>
          <a:p>
            <a:pPr marL="342900" indent="-34290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 решении целых уравнений.</a:t>
            </a:r>
          </a:p>
          <a:p>
            <a:pPr marL="342900" indent="-34290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4. Основные методы решения целых уравнений.</a:t>
            </a:r>
          </a:p>
          <a:p>
            <a:pPr marL="342900" indent="-342900">
              <a:buAutoNum type="arabicPeriod"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C:\Documents and Settings\ADMIN\Рабочий стол\Анимации\Фоны\1б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80016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B0F0"/>
                </a:solidFill>
              </a:rPr>
              <a:t>Повторение: </a:t>
            </a:r>
            <a:r>
              <a:rPr lang="ru-RU" sz="4800" b="1" dirty="0" smtClean="0">
                <a:solidFill>
                  <a:srgbClr val="00B0F0"/>
                </a:solidFill>
              </a:rPr>
              <a:t>Линейные уравнения</a:t>
            </a:r>
            <a:endParaRPr lang="ru-RU" sz="4800" b="1" dirty="0">
              <a:solidFill>
                <a:srgbClr val="00B0F0"/>
              </a:solidFill>
            </a:endParaRPr>
          </a:p>
        </p:txBody>
      </p:sp>
      <p:grpSp>
        <p:nvGrpSpPr>
          <p:cNvPr id="2" name="Группа 7"/>
          <p:cNvGrpSpPr/>
          <p:nvPr/>
        </p:nvGrpSpPr>
        <p:grpSpPr>
          <a:xfrm>
            <a:off x="214282" y="857232"/>
            <a:ext cx="3786214" cy="2357454"/>
            <a:chOff x="428596" y="857232"/>
            <a:chExt cx="3357586" cy="1517655"/>
          </a:xfrm>
        </p:grpSpPr>
        <p:graphicFrame>
          <p:nvGraphicFramePr>
            <p:cNvPr id="5" name="Объект 4"/>
            <p:cNvGraphicFramePr>
              <a:graphicFrameLocks noChangeAspect="1"/>
            </p:cNvGraphicFramePr>
            <p:nvPr/>
          </p:nvGraphicFramePr>
          <p:xfrm>
            <a:off x="500034" y="857232"/>
            <a:ext cx="2874073" cy="8747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8" name="Формула" r:id="rId4" imgW="583920" imgH="177480" progId="Equation.3">
                    <p:embed/>
                  </p:oleObj>
                </mc:Choice>
                <mc:Fallback>
                  <p:oleObj name="Формула" r:id="rId4" imgW="583920" imgH="17748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0034" y="857232"/>
                          <a:ext cx="2874073" cy="87471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" name="Object 3"/>
            <p:cNvGraphicFramePr>
              <a:graphicFrameLocks noChangeAspect="1"/>
            </p:cNvGraphicFramePr>
            <p:nvPr/>
          </p:nvGraphicFramePr>
          <p:xfrm>
            <a:off x="500034" y="1500174"/>
            <a:ext cx="2873375" cy="874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9" name="Формула" r:id="rId6" imgW="583920" imgH="177480" progId="Equation.3">
                    <p:embed/>
                  </p:oleObj>
                </mc:Choice>
                <mc:Fallback>
                  <p:oleObj name="Формула" r:id="rId6" imgW="583920" imgH="17748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0034" y="1500174"/>
                          <a:ext cx="2873375" cy="8747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Прямоугольник 6"/>
            <p:cNvSpPr/>
            <p:nvPr/>
          </p:nvSpPr>
          <p:spPr>
            <a:xfrm>
              <a:off x="428596" y="1000108"/>
              <a:ext cx="3357586" cy="135732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" name="Группа 18"/>
          <p:cNvGrpSpPr/>
          <p:nvPr/>
        </p:nvGrpSpPr>
        <p:grpSpPr>
          <a:xfrm>
            <a:off x="4714876" y="3571876"/>
            <a:ext cx="4000528" cy="2446349"/>
            <a:chOff x="4643438" y="857232"/>
            <a:chExt cx="3357586" cy="1517655"/>
          </a:xfrm>
        </p:grpSpPr>
        <p:graphicFrame>
          <p:nvGraphicFramePr>
            <p:cNvPr id="10" name="Объект 9"/>
            <p:cNvGraphicFramePr>
              <a:graphicFrameLocks noChangeAspect="1"/>
            </p:cNvGraphicFramePr>
            <p:nvPr/>
          </p:nvGraphicFramePr>
          <p:xfrm>
            <a:off x="4714876" y="857232"/>
            <a:ext cx="2874073" cy="8747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80" name="Формула" r:id="rId8" imgW="583920" imgH="177480" progId="Equation.3">
                    <p:embed/>
                  </p:oleObj>
                </mc:Choice>
                <mc:Fallback>
                  <p:oleObj name="Формула" r:id="rId8" imgW="583920" imgH="17748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14876" y="857232"/>
                          <a:ext cx="2874073" cy="87471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3"/>
            <p:cNvGraphicFramePr>
              <a:graphicFrameLocks noChangeAspect="1"/>
            </p:cNvGraphicFramePr>
            <p:nvPr/>
          </p:nvGraphicFramePr>
          <p:xfrm>
            <a:off x="4714876" y="1500174"/>
            <a:ext cx="2873375" cy="874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81" name="Формула" r:id="rId10" imgW="583920" imgH="177480" progId="Equation.3">
                    <p:embed/>
                  </p:oleObj>
                </mc:Choice>
                <mc:Fallback>
                  <p:oleObj name="Формула" r:id="rId10" imgW="583920" imgH="17748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14876" y="1500174"/>
                          <a:ext cx="2873375" cy="8747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Прямоугольник 11"/>
            <p:cNvSpPr/>
            <p:nvPr/>
          </p:nvSpPr>
          <p:spPr>
            <a:xfrm>
              <a:off x="4643438" y="1000108"/>
              <a:ext cx="3357586" cy="1357322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" name="Группа 27"/>
          <p:cNvGrpSpPr/>
          <p:nvPr/>
        </p:nvGrpSpPr>
        <p:grpSpPr>
          <a:xfrm>
            <a:off x="214282" y="3571876"/>
            <a:ext cx="3857652" cy="2446349"/>
            <a:chOff x="428596" y="2643182"/>
            <a:chExt cx="3357586" cy="1517655"/>
          </a:xfrm>
        </p:grpSpPr>
        <p:graphicFrame>
          <p:nvGraphicFramePr>
            <p:cNvPr id="15" name="Объект 14"/>
            <p:cNvGraphicFramePr>
              <a:graphicFrameLocks noChangeAspect="1"/>
            </p:cNvGraphicFramePr>
            <p:nvPr/>
          </p:nvGraphicFramePr>
          <p:xfrm>
            <a:off x="428596" y="2643182"/>
            <a:ext cx="2874073" cy="8747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82" name="Формула" r:id="rId12" imgW="583920" imgH="177480" progId="Equation.3">
                    <p:embed/>
                  </p:oleObj>
                </mc:Choice>
                <mc:Fallback>
                  <p:oleObj name="Формула" r:id="rId12" imgW="583920" imgH="17748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596" y="2643182"/>
                          <a:ext cx="2874073" cy="87471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3"/>
            <p:cNvGraphicFramePr>
              <a:graphicFrameLocks noChangeAspect="1"/>
            </p:cNvGraphicFramePr>
            <p:nvPr/>
          </p:nvGraphicFramePr>
          <p:xfrm>
            <a:off x="500034" y="3286124"/>
            <a:ext cx="2873375" cy="874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83" name="Формула" r:id="rId14" imgW="583920" imgH="177480" progId="Equation.3">
                    <p:embed/>
                  </p:oleObj>
                </mc:Choice>
                <mc:Fallback>
                  <p:oleObj name="Формула" r:id="rId14" imgW="583920" imgH="17748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0034" y="3286124"/>
                          <a:ext cx="2873375" cy="8747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Прямоугольник 16"/>
            <p:cNvSpPr/>
            <p:nvPr/>
          </p:nvSpPr>
          <p:spPr>
            <a:xfrm>
              <a:off x="428596" y="2786058"/>
              <a:ext cx="3357586" cy="1357322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" name="Группа 28"/>
          <p:cNvGrpSpPr/>
          <p:nvPr/>
        </p:nvGrpSpPr>
        <p:grpSpPr>
          <a:xfrm>
            <a:off x="4572000" y="857232"/>
            <a:ext cx="4429156" cy="2389134"/>
            <a:chOff x="4500562" y="857232"/>
            <a:chExt cx="3357586" cy="1538687"/>
          </a:xfrm>
        </p:grpSpPr>
        <p:graphicFrame>
          <p:nvGraphicFramePr>
            <p:cNvPr id="21" name="Объект 20"/>
            <p:cNvGraphicFramePr>
              <a:graphicFrameLocks noChangeAspect="1"/>
            </p:cNvGraphicFramePr>
            <p:nvPr/>
          </p:nvGraphicFramePr>
          <p:xfrm>
            <a:off x="4572000" y="857232"/>
            <a:ext cx="2874073" cy="8747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84" name="Формула" r:id="rId16" imgW="583920" imgH="177480" progId="Equation.3">
                    <p:embed/>
                  </p:oleObj>
                </mc:Choice>
                <mc:Fallback>
                  <p:oleObj name="Формула" r:id="rId16" imgW="583920" imgH="17748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0" y="857232"/>
                          <a:ext cx="2874073" cy="87471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3"/>
            <p:cNvGraphicFramePr>
              <a:graphicFrameLocks noChangeAspect="1"/>
            </p:cNvGraphicFramePr>
            <p:nvPr/>
          </p:nvGraphicFramePr>
          <p:xfrm>
            <a:off x="4560519" y="1521206"/>
            <a:ext cx="2873375" cy="874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85" name="Формула" r:id="rId18" imgW="583920" imgH="177480" progId="Equation.3">
                    <p:embed/>
                  </p:oleObj>
                </mc:Choice>
                <mc:Fallback>
                  <p:oleObj name="Формула" r:id="rId18" imgW="583920" imgH="177480" progId="Equation.3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60519" y="1521206"/>
                          <a:ext cx="2873375" cy="8747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Прямоугольник 22"/>
            <p:cNvSpPr/>
            <p:nvPr/>
          </p:nvSpPr>
          <p:spPr>
            <a:xfrm>
              <a:off x="4500562" y="1000108"/>
              <a:ext cx="3357586" cy="135732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 descr="C:\Documents and Settings\ADMIN\Рабочий стол\Анимации\Фоны\1б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2" name="Группа 1"/>
          <p:cNvGrpSpPr/>
          <p:nvPr/>
        </p:nvGrpSpPr>
        <p:grpSpPr>
          <a:xfrm>
            <a:off x="214282" y="214313"/>
            <a:ext cx="3786214" cy="3397250"/>
            <a:chOff x="428596" y="857247"/>
            <a:chExt cx="3357586" cy="2187043"/>
          </a:xfrm>
        </p:grpSpPr>
        <p:graphicFrame>
          <p:nvGraphicFramePr>
            <p:cNvPr id="3" name="Объект 2"/>
            <p:cNvGraphicFramePr>
              <a:graphicFrameLocks noChangeAspect="1"/>
            </p:cNvGraphicFramePr>
            <p:nvPr/>
          </p:nvGraphicFramePr>
          <p:xfrm>
            <a:off x="874890" y="857247"/>
            <a:ext cx="2124345" cy="8748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4" name="Формула" r:id="rId4" imgW="431640" imgH="177480" progId="Equation.3">
                    <p:embed/>
                  </p:oleObj>
                </mc:Choice>
                <mc:Fallback>
                  <p:oleObj name="Формула" r:id="rId4" imgW="431640" imgH="17748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4890" y="857247"/>
                          <a:ext cx="2124345" cy="87481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" name="Object 3"/>
            <p:cNvGraphicFramePr>
              <a:graphicFrameLocks noChangeAspect="1"/>
            </p:cNvGraphicFramePr>
            <p:nvPr/>
          </p:nvGraphicFramePr>
          <p:xfrm>
            <a:off x="935401" y="1547075"/>
            <a:ext cx="1937109" cy="1497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" name="Формула" r:id="rId6" imgW="393480" imgH="393480" progId="Equation.3">
                    <p:embed/>
                  </p:oleObj>
                </mc:Choice>
                <mc:Fallback>
                  <p:oleObj name="Формула" r:id="rId6" imgW="393480" imgH="39348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5401" y="1547075"/>
                          <a:ext cx="1937109" cy="149721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Прямоугольник 4"/>
            <p:cNvSpPr/>
            <p:nvPr/>
          </p:nvSpPr>
          <p:spPr>
            <a:xfrm>
              <a:off x="428596" y="1000108"/>
              <a:ext cx="3357586" cy="1972643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4857752" y="-214338"/>
            <a:ext cx="3786214" cy="3714774"/>
            <a:chOff x="428596" y="752090"/>
            <a:chExt cx="3357586" cy="2220661"/>
          </a:xfrm>
        </p:grpSpPr>
        <p:graphicFrame>
          <p:nvGraphicFramePr>
            <p:cNvPr id="7" name="Объект 6"/>
            <p:cNvGraphicFramePr>
              <a:graphicFrameLocks noChangeAspect="1"/>
            </p:cNvGraphicFramePr>
            <p:nvPr/>
          </p:nvGraphicFramePr>
          <p:xfrm>
            <a:off x="935401" y="752090"/>
            <a:ext cx="1937109" cy="14946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" name="Формула" r:id="rId8" imgW="393480" imgH="393480" progId="Equation.3">
                    <p:embed/>
                  </p:oleObj>
                </mc:Choice>
                <mc:Fallback>
                  <p:oleObj name="Формула" r:id="rId8" imgW="393480" imgH="39348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5401" y="752090"/>
                          <a:ext cx="1937109" cy="149467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3"/>
            <p:cNvGraphicFramePr>
              <a:graphicFrameLocks noChangeAspect="1"/>
            </p:cNvGraphicFramePr>
            <p:nvPr/>
          </p:nvGraphicFramePr>
          <p:xfrm>
            <a:off x="808700" y="2236933"/>
            <a:ext cx="2187695" cy="6765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" name="Формула" r:id="rId10" imgW="444240" imgH="177480" progId="Equation.3">
                    <p:embed/>
                  </p:oleObj>
                </mc:Choice>
                <mc:Fallback>
                  <p:oleObj name="Формула" r:id="rId10" imgW="444240" imgH="17748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8700" y="2236933"/>
                          <a:ext cx="2187695" cy="67655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Прямоугольник 8"/>
            <p:cNvSpPr/>
            <p:nvPr/>
          </p:nvSpPr>
          <p:spPr>
            <a:xfrm>
              <a:off x="428596" y="1000108"/>
              <a:ext cx="3357586" cy="1972643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1142976" y="3571876"/>
            <a:ext cx="6733523" cy="2997373"/>
            <a:chOff x="428596" y="945368"/>
            <a:chExt cx="3357586" cy="2027383"/>
          </a:xfrm>
        </p:grpSpPr>
        <p:graphicFrame>
          <p:nvGraphicFramePr>
            <p:cNvPr id="11" name="Объект 10"/>
            <p:cNvGraphicFramePr>
              <a:graphicFrameLocks noChangeAspect="1"/>
            </p:cNvGraphicFramePr>
            <p:nvPr/>
          </p:nvGraphicFramePr>
          <p:xfrm>
            <a:off x="464218" y="945368"/>
            <a:ext cx="1701856" cy="13046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8" name="Формула" r:id="rId12" imgW="393480" imgH="393480" progId="Equation.3">
                    <p:embed/>
                  </p:oleObj>
                </mc:Choice>
                <mc:Fallback>
                  <p:oleObj name="Формула" r:id="rId12" imgW="393480" imgH="39348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4218" y="945368"/>
                          <a:ext cx="1701856" cy="13046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3"/>
            <p:cNvGraphicFramePr>
              <a:graphicFrameLocks noChangeAspect="1"/>
            </p:cNvGraphicFramePr>
            <p:nvPr/>
          </p:nvGraphicFramePr>
          <p:xfrm>
            <a:off x="1911166" y="1766803"/>
            <a:ext cx="1759001" cy="11958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9" name="Формула" r:id="rId14" imgW="393480" imgH="393480" progId="Equation.3">
                    <p:embed/>
                  </p:oleObj>
                </mc:Choice>
                <mc:Fallback>
                  <p:oleObj name="Формула" r:id="rId14" imgW="393480" imgH="39348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11166" y="1766803"/>
                          <a:ext cx="1759001" cy="119580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Прямоугольник 12"/>
            <p:cNvSpPr/>
            <p:nvPr/>
          </p:nvSpPr>
          <p:spPr>
            <a:xfrm>
              <a:off x="428596" y="1000108"/>
              <a:ext cx="3357586" cy="1972643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5000629" y="3829050"/>
          <a:ext cx="2928958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Формула" r:id="rId16" imgW="457200" imgH="215640" progId="Equation.3">
                  <p:embed/>
                </p:oleObj>
              </mc:Choice>
              <mc:Fallback>
                <p:oleObj name="Формула" r:id="rId16" imgW="457200" imgH="215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9" y="3829050"/>
                        <a:ext cx="2928958" cy="968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5319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Решите уравнения: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500042"/>
            <a:ext cx="27045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5 + </a:t>
            </a:r>
            <a:r>
              <a:rPr lang="ru-RU" sz="5400" b="1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 = 7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285860"/>
            <a:ext cx="27045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5 + </a:t>
            </a:r>
            <a:r>
              <a:rPr lang="ru-RU" sz="5400" b="1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 = 5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928934"/>
            <a:ext cx="27045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 + 3 = 7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071678"/>
            <a:ext cx="27045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5 + </a:t>
            </a:r>
            <a:r>
              <a:rPr lang="ru-RU" sz="5400" b="1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 = 2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857628"/>
            <a:ext cx="25410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 - 5 = 7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857760"/>
            <a:ext cx="25410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5 - </a:t>
            </a:r>
            <a:r>
              <a:rPr lang="ru-RU" sz="5400" b="1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 = 7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715016"/>
            <a:ext cx="25410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5 - </a:t>
            </a:r>
            <a:r>
              <a:rPr lang="ru-RU" sz="5400" b="1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 = 3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0562" y="500042"/>
            <a:ext cx="24833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5 ∙ </a:t>
            </a:r>
            <a:r>
              <a:rPr lang="ru-RU" sz="5400" b="1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 = 7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4643438" y="1214422"/>
            <a:ext cx="2422876" cy="1315725"/>
            <a:chOff x="4929190" y="1428736"/>
            <a:chExt cx="2422876" cy="1315725"/>
          </a:xfrm>
        </p:grpSpPr>
        <p:sp>
          <p:nvSpPr>
            <p:cNvPr id="11" name="TextBox 10"/>
            <p:cNvSpPr txBox="1"/>
            <p:nvPr/>
          </p:nvSpPr>
          <p:spPr>
            <a:xfrm>
              <a:off x="5214942" y="1571612"/>
              <a:ext cx="21371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i="1" dirty="0" smtClean="0">
                  <a:latin typeface="Times New Roman" pitchFamily="18" charset="0"/>
                  <a:cs typeface="Times New Roman" pitchFamily="18" charset="0"/>
                </a:rPr>
                <a:t> ∙ </a:t>
              </a:r>
              <a:r>
                <a:rPr lang="ru-RU" sz="5400" b="1" i="1" dirty="0" err="1" smtClean="0">
                  <a:latin typeface="Times New Roman" pitchFamily="18" charset="0"/>
                  <a:cs typeface="Times New Roman" pitchFamily="18" charset="0"/>
                </a:rPr>
                <a:t>х</a:t>
              </a:r>
              <a:r>
                <a:rPr lang="ru-RU" sz="5400" b="1" i="1" dirty="0" smtClean="0">
                  <a:latin typeface="Times New Roman" pitchFamily="18" charset="0"/>
                  <a:cs typeface="Times New Roman" pitchFamily="18" charset="0"/>
                </a:rPr>
                <a:t> = 7</a:t>
              </a:r>
              <a:endParaRPr lang="ru-RU" sz="54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12" name="Объект 11"/>
            <p:cNvGraphicFramePr>
              <a:graphicFrameLocks noChangeAspect="1"/>
            </p:cNvGraphicFramePr>
            <p:nvPr/>
          </p:nvGraphicFramePr>
          <p:xfrm>
            <a:off x="4929190" y="1428736"/>
            <a:ext cx="571504" cy="1315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068" name="Формула" r:id="rId3" imgW="139680" imgH="393480" progId="Equation.3">
                    <p:embed/>
                  </p:oleObj>
                </mc:Choice>
                <mc:Fallback>
                  <p:oleObj name="Формула" r:id="rId3" imgW="139680" imgH="39348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29190" y="1428736"/>
                          <a:ext cx="571504" cy="13157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" name="TextBox 13"/>
          <p:cNvSpPr txBox="1"/>
          <p:nvPr/>
        </p:nvSpPr>
        <p:spPr>
          <a:xfrm>
            <a:off x="4357686" y="2285992"/>
            <a:ext cx="26564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 ∙ 5 = 5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43438" y="3357562"/>
            <a:ext cx="26564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 ∙ 5 = 1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14876" y="4357694"/>
            <a:ext cx="24833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5 ∙ </a:t>
            </a:r>
            <a:r>
              <a:rPr lang="ru-RU" sz="5400" b="1" i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 = 0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3264552"/>
              </p:ext>
            </p:extLst>
          </p:nvPr>
        </p:nvGraphicFramePr>
        <p:xfrm>
          <a:off x="5000628" y="5357826"/>
          <a:ext cx="1928826" cy="1335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9" name="Формула" r:id="rId5" imgW="444240" imgH="393480" progId="Equation.3">
                  <p:embed/>
                </p:oleObj>
              </mc:Choice>
              <mc:Fallback>
                <p:oleObj name="Формула" r:id="rId5" imgW="44424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8" y="5357826"/>
                        <a:ext cx="1928826" cy="13357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714612" y="571480"/>
            <a:ext cx="16177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= 2</a:t>
            </a:r>
            <a:endParaRPr lang="ru-RU" sz="54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43174" y="4786322"/>
            <a:ext cx="18485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= -2</a:t>
            </a:r>
            <a:endParaRPr lang="ru-RU" sz="54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43174" y="5715016"/>
            <a:ext cx="16177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= 2</a:t>
            </a:r>
            <a:endParaRPr lang="ru-RU" sz="54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15206" y="3357562"/>
            <a:ext cx="12715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endParaRPr lang="ru-RU" sz="54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15206" y="2357430"/>
            <a:ext cx="16177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= 1</a:t>
            </a:r>
            <a:endParaRPr lang="ru-RU" sz="54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80001" y="1357298"/>
            <a:ext cx="19639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= 35</a:t>
            </a:r>
            <a:endParaRPr lang="ru-RU" sz="54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86644" y="357166"/>
            <a:ext cx="12715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endParaRPr lang="ru-RU" sz="54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2928934"/>
            <a:ext cx="16177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= 4</a:t>
            </a:r>
            <a:endParaRPr lang="ru-RU" sz="54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43174" y="3786190"/>
            <a:ext cx="19639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= 12</a:t>
            </a:r>
            <a:endParaRPr lang="ru-RU" sz="54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14612" y="2071678"/>
            <a:ext cx="18485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= -3</a:t>
            </a:r>
            <a:endParaRPr lang="ru-RU" sz="54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86644" y="4429132"/>
            <a:ext cx="16177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= 0</a:t>
            </a:r>
            <a:endParaRPr lang="ru-RU" sz="54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072330" y="5643578"/>
            <a:ext cx="12715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endParaRPr lang="ru-RU" sz="54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14612" y="1357298"/>
            <a:ext cx="16177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5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= 0</a:t>
            </a:r>
            <a:endParaRPr lang="ru-RU" sz="54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8483600" y="214290"/>
          <a:ext cx="660400" cy="133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0" name="Формула" r:id="rId7" imgW="152280" imgH="393480" progId="Equation.3">
                  <p:embed/>
                </p:oleObj>
              </mc:Choice>
              <mc:Fallback>
                <p:oleObj name="Формула" r:id="rId7" imgW="15228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00" y="214290"/>
                        <a:ext cx="660400" cy="1335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8242300" y="3214688"/>
          <a:ext cx="604838" cy="133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1" name="Формула" r:id="rId9" imgW="139680" imgH="393480" progId="Equation.3">
                  <p:embed/>
                </p:oleObj>
              </mc:Choice>
              <mc:Fallback>
                <p:oleObj name="Формула" r:id="rId9" imgW="13968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2300" y="3214688"/>
                        <a:ext cx="604838" cy="1335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8045450" y="5429250"/>
          <a:ext cx="660400" cy="1335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2" name="Формула" r:id="rId11" imgW="152280" imgH="393480" progId="Equation.3">
                  <p:embed/>
                </p:oleObj>
              </mc:Choice>
              <mc:Fallback>
                <p:oleObj name="Формула" r:id="rId11" imgW="152280" imgH="393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5450" y="5429250"/>
                        <a:ext cx="660400" cy="1335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0"/>
            <a:ext cx="67599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Поставь себе отметку!</a:t>
            </a:r>
            <a:endParaRPr lang="ru-RU" sz="5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1071546"/>
            <a:ext cx="38555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 – 5 баллов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2357430"/>
            <a:ext cx="38555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6 – 9 баллов</a:t>
            </a:r>
            <a:endParaRPr lang="ru-RU" sz="5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3643314"/>
            <a:ext cx="45576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10 – 12 баллов</a:t>
            </a:r>
            <a:endParaRPr lang="ru-RU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4500570"/>
            <a:ext cx="3196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13 баллов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14876" y="928670"/>
            <a:ext cx="18101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 smtClean="0"/>
              <a:t>«2»</a:t>
            </a:r>
            <a:endParaRPr lang="ru-RU" sz="8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929190" y="3357562"/>
            <a:ext cx="18101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 smtClean="0">
                <a:solidFill>
                  <a:srgbClr val="00B0F0"/>
                </a:solidFill>
              </a:rPr>
              <a:t>«4»</a:t>
            </a:r>
            <a:endParaRPr lang="ru-RU" sz="8000" b="1" dirty="0">
              <a:solidFill>
                <a:srgbClr val="00B0F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2066" y="4429132"/>
            <a:ext cx="18101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</a:rPr>
              <a:t>«5»</a:t>
            </a:r>
            <a:endParaRPr lang="ru-RU" sz="80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57752" y="2214554"/>
            <a:ext cx="18101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 smtClean="0">
                <a:solidFill>
                  <a:srgbClr val="00B050"/>
                </a:solidFill>
              </a:rPr>
              <a:t>«3»</a:t>
            </a:r>
            <a:endParaRPr lang="ru-RU" sz="8000" b="1" dirty="0">
              <a:solidFill>
                <a:srgbClr val="00B050"/>
              </a:solidFill>
            </a:endParaRPr>
          </a:p>
        </p:txBody>
      </p:sp>
      <p:pic>
        <p:nvPicPr>
          <p:cNvPr id="16387" name="Picture 3" descr="C:\Documents and Settings\ADMIN\Рабочий стол\Анимации\11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8558" y="285728"/>
            <a:ext cx="1595442" cy="1595442"/>
          </a:xfrm>
          <a:prstGeom prst="rect">
            <a:avLst/>
          </a:prstGeom>
          <a:noFill/>
        </p:spPr>
      </p:pic>
      <p:pic>
        <p:nvPicPr>
          <p:cNvPr id="16388" name="Picture 4" descr="D:\перенос 2011\Анимации\jemocii_30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1428736"/>
            <a:ext cx="1285884" cy="1785950"/>
          </a:xfrm>
          <a:prstGeom prst="rect">
            <a:avLst/>
          </a:prstGeom>
          <a:noFill/>
        </p:spPr>
      </p:pic>
      <p:pic>
        <p:nvPicPr>
          <p:cNvPr id="16389" name="Picture 5" descr="D:\перенос 2011\Анимации\jemocii_1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00926" y="2714620"/>
            <a:ext cx="1643074" cy="1615689"/>
          </a:xfrm>
          <a:prstGeom prst="rect">
            <a:avLst/>
          </a:prstGeom>
          <a:noFill/>
        </p:spPr>
      </p:pic>
      <p:pic>
        <p:nvPicPr>
          <p:cNvPr id="16390" name="Picture 6" descr="D:\перенос 2011\Анимации\detskie160.gif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072313" y="4275297"/>
            <a:ext cx="2071687" cy="25827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C:\Documents and Settings\ADMIN\Рабочий стол\Анимации\Фоны\1б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744306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sz="4400" b="1" cap="none" spc="0" dirty="0" smtClean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Целое уравнение и его корни</a:t>
            </a:r>
            <a:endParaRPr lang="ru-RU" sz="4400" b="1" cap="none" spc="0" dirty="0">
              <a:ln>
                <a:prstDash val="solid"/>
              </a:ln>
              <a:solidFill>
                <a:srgbClr val="0070C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142984"/>
            <a:ext cx="924836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Уравнения, в которых левая и правая части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являются целыми выражениями, называются 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целыми уравнениями.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2143108" y="3412764"/>
          <a:ext cx="3357586" cy="129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" name="Формула" r:id="rId4" imgW="558720" imgH="215640" progId="Equation.3">
                  <p:embed/>
                </p:oleObj>
              </mc:Choice>
              <mc:Fallback>
                <p:oleObj name="Формула" r:id="rId4" imgW="558720" imgH="2156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08" y="3412764"/>
                        <a:ext cx="3357586" cy="129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0" y="4286256"/>
          <a:ext cx="1855900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" name="Формула" r:id="rId6" imgW="431640" imgH="215640" progId="Equation.3">
                  <p:embed/>
                </p:oleObj>
              </mc:Choice>
              <mc:Fallback>
                <p:oleObj name="Формула" r:id="rId6" imgW="43164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286256"/>
                        <a:ext cx="1855900" cy="928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857356" y="4500570"/>
            <a:ext cx="54493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многочлен стандартного вида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000636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Степень уравнения 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это степень многочлена.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928934"/>
            <a:ext cx="8431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Общая запись уравнения с одной переменной: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57214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Решить уравнение – найти все корни многочлена Р(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или установить, что их нет.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C:\Documents and Settings\ADMIN\Рабочий стол\Анимации\Фоны\1б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42900"/>
            <a:ext cx="9144000" cy="70009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0" y="-184666"/>
            <a:ext cx="6201441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Какова степень  уравнения:</a:t>
            </a:r>
          </a:p>
          <a:p>
            <a:r>
              <a:rPr lang="ru-RU" sz="4000" dirty="0" smtClean="0"/>
              <a:t>А) </a:t>
            </a:r>
          </a:p>
          <a:p>
            <a:endParaRPr lang="ru-RU" sz="4000" dirty="0" smtClean="0"/>
          </a:p>
          <a:p>
            <a:endParaRPr lang="ru-RU" sz="4000" dirty="0" smtClean="0"/>
          </a:p>
          <a:p>
            <a:r>
              <a:rPr lang="ru-RU" sz="4000" dirty="0" smtClean="0"/>
              <a:t>Б)</a:t>
            </a:r>
          </a:p>
          <a:p>
            <a:endParaRPr lang="ru-RU" sz="4000" dirty="0" smtClean="0"/>
          </a:p>
          <a:p>
            <a:r>
              <a:rPr lang="ru-RU" sz="4000" dirty="0" smtClean="0"/>
              <a:t>В)</a:t>
            </a:r>
          </a:p>
          <a:p>
            <a:endParaRPr lang="ru-RU" sz="4000" dirty="0" smtClean="0"/>
          </a:p>
          <a:p>
            <a:endParaRPr lang="ru-RU" sz="4000" dirty="0" smtClean="0"/>
          </a:p>
          <a:p>
            <a:r>
              <a:rPr lang="ru-RU" sz="4000" dirty="0" smtClean="0"/>
              <a:t>Г)  </a:t>
            </a:r>
            <a:endParaRPr lang="ru-RU" sz="4000" dirty="0"/>
          </a:p>
        </p:txBody>
      </p:sp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839788" y="538517"/>
          <a:ext cx="5589600" cy="1104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" name="Формула" r:id="rId4" imgW="1028520" imgH="203040" progId="Equation.3">
                  <p:embed/>
                </p:oleObj>
              </mc:Choice>
              <mc:Fallback>
                <p:oleObj name="Формула" r:id="rId4" imgW="1028520" imgH="203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788" y="538517"/>
                        <a:ext cx="5589600" cy="11045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0" name="Object 6"/>
          <p:cNvGraphicFramePr>
            <a:graphicFrameLocks noChangeAspect="1"/>
          </p:cNvGraphicFramePr>
          <p:nvPr/>
        </p:nvGraphicFramePr>
        <p:xfrm>
          <a:off x="857224" y="2000240"/>
          <a:ext cx="5428347" cy="1143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" name="Формула" r:id="rId6" imgW="965160" imgH="203040" progId="Equation.3">
                  <p:embed/>
                </p:oleObj>
              </mc:Choice>
              <mc:Fallback>
                <p:oleObj name="Формула" r:id="rId6" imgW="965160" imgH="203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24" y="2000240"/>
                        <a:ext cx="5428347" cy="11430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" name="Object 7"/>
          <p:cNvGraphicFramePr>
            <a:graphicFrameLocks noChangeAspect="1"/>
          </p:cNvGraphicFramePr>
          <p:nvPr/>
        </p:nvGraphicFramePr>
        <p:xfrm>
          <a:off x="928662" y="3286124"/>
          <a:ext cx="2432181" cy="179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9" name="Формула" r:id="rId8" imgW="533160" imgH="393480" progId="Equation.3">
                  <p:embed/>
                </p:oleObj>
              </mc:Choice>
              <mc:Fallback>
                <p:oleObj name="Формула" r:id="rId8" imgW="53316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3286124"/>
                        <a:ext cx="2432181" cy="1795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2" name="Object 8"/>
          <p:cNvGraphicFramePr>
            <a:graphicFrameLocks noChangeAspect="1"/>
          </p:cNvGraphicFramePr>
          <p:nvPr/>
        </p:nvGraphicFramePr>
        <p:xfrm>
          <a:off x="928662" y="5429264"/>
          <a:ext cx="5186363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0" name="Формула" r:id="rId10" imgW="1054080" imgH="203040" progId="Equation.3">
                  <p:embed/>
                </p:oleObj>
              </mc:Choice>
              <mc:Fallback>
                <p:oleObj name="Формула" r:id="rId10" imgW="1054080" imgH="2030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5429264"/>
                        <a:ext cx="5186363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929454" y="571480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rgbClr val="0070C0"/>
                </a:solidFill>
              </a:rPr>
              <a:t>5</a:t>
            </a:r>
            <a:endParaRPr lang="ru-RU" sz="6600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00892" y="2000240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rgbClr val="0070C0"/>
                </a:solidFill>
              </a:rPr>
              <a:t>6</a:t>
            </a:r>
            <a:endParaRPr lang="ru-RU" sz="6600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72330" y="3643314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rgbClr val="0070C0"/>
                </a:solidFill>
              </a:rPr>
              <a:t>5</a:t>
            </a:r>
            <a:endParaRPr lang="ru-RU" sz="6600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15206" y="5143512"/>
            <a:ext cx="614271" cy="111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0070C0"/>
                </a:solidFill>
              </a:rPr>
              <a:t>2</a:t>
            </a:r>
            <a:endParaRPr lang="ru-RU" sz="6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C:\Documents and Settings\ADMIN\Рабочий стол\Анимации\Фоны\1б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42900"/>
            <a:ext cx="9144000" cy="70009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0" y="-184666"/>
            <a:ext cx="6316857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 </a:t>
            </a:r>
            <a:r>
              <a:rPr lang="ru-RU" sz="4000" dirty="0" smtClean="0"/>
              <a:t>Какова степень  уравнения:</a:t>
            </a:r>
          </a:p>
          <a:p>
            <a:r>
              <a:rPr lang="ru-RU" sz="4000" dirty="0" smtClean="0"/>
              <a:t>Д) </a:t>
            </a:r>
          </a:p>
          <a:p>
            <a:endParaRPr lang="ru-RU" sz="4000" dirty="0" smtClean="0"/>
          </a:p>
          <a:p>
            <a:endParaRPr lang="ru-RU" sz="4000" dirty="0" smtClean="0"/>
          </a:p>
          <a:p>
            <a:endParaRPr lang="ru-RU" sz="4000" dirty="0" smtClean="0"/>
          </a:p>
          <a:p>
            <a:r>
              <a:rPr lang="ru-RU" sz="4000" dirty="0" smtClean="0"/>
              <a:t>Е)</a:t>
            </a:r>
          </a:p>
          <a:p>
            <a:r>
              <a:rPr lang="ru-RU" sz="4000" dirty="0" smtClean="0"/>
              <a:t> </a:t>
            </a:r>
            <a:endParaRPr lang="ru-RU" sz="4000" dirty="0"/>
          </a:p>
        </p:txBody>
      </p:sp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1428729" y="822059"/>
          <a:ext cx="3143272" cy="20306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0" name="Формула" r:id="rId4" imgW="609480" imgH="393480" progId="Equation.3">
                  <p:embed/>
                </p:oleObj>
              </mc:Choice>
              <mc:Fallback>
                <p:oleObj name="Формула" r:id="rId4" imgW="6094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29" y="822059"/>
                        <a:ext cx="3143272" cy="20306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0" name="Object 6"/>
          <p:cNvGraphicFramePr>
            <a:graphicFrameLocks noChangeAspect="1"/>
          </p:cNvGraphicFramePr>
          <p:nvPr/>
        </p:nvGraphicFramePr>
        <p:xfrm>
          <a:off x="142844" y="3689488"/>
          <a:ext cx="7072362" cy="1247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1" name="Формула" r:id="rId6" imgW="1295280" imgH="228600" progId="Equation.3">
                  <p:embed/>
                </p:oleObj>
              </mc:Choice>
              <mc:Fallback>
                <p:oleObj name="Формула" r:id="rId6" imgW="129528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44" y="3689488"/>
                        <a:ext cx="7072362" cy="1247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58082" y="1428736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rgbClr val="0070C0"/>
                </a:solidFill>
              </a:rPr>
              <a:t>1</a:t>
            </a:r>
            <a:endParaRPr lang="ru-RU" sz="66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72396" y="3643314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rgbClr val="0070C0"/>
                </a:solidFill>
              </a:rPr>
              <a:t>1</a:t>
            </a:r>
            <a:endParaRPr lang="ru-RU" sz="6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Documents and Settings\ADMIN\Рабочий стол\Анимации\Фоны\1б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42900"/>
            <a:ext cx="9144000" cy="70009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-184666"/>
            <a:ext cx="8436669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Что необходимо знать при решении </a:t>
            </a:r>
          </a:p>
          <a:p>
            <a:r>
              <a:rPr lang="ru-RU" sz="3600" dirty="0" smtClean="0"/>
              <a:t>уравнений?</a:t>
            </a:r>
          </a:p>
          <a:p>
            <a:pPr marL="742950" indent="-742950">
              <a:buAutoNum type="arabicPeriod"/>
            </a:pPr>
            <a:r>
              <a:rPr lang="ru-RU" sz="3600" b="1" dirty="0" smtClean="0"/>
              <a:t>Формулы сокращённого умножения:</a:t>
            </a:r>
          </a:p>
          <a:p>
            <a:pPr marL="742950" indent="-742950">
              <a:buAutoNum type="arabicPeriod"/>
            </a:pPr>
            <a:endParaRPr lang="ru-RU" sz="3600" b="1" dirty="0" smtClean="0"/>
          </a:p>
          <a:p>
            <a:pPr marL="742950" indent="-742950">
              <a:buAutoNum type="arabicPeriod"/>
            </a:pPr>
            <a:endParaRPr lang="ru-RU" sz="3600" b="1" dirty="0" smtClean="0"/>
          </a:p>
          <a:p>
            <a:pPr marL="742950" indent="-742950">
              <a:buAutoNum type="arabicPeriod"/>
            </a:pPr>
            <a:endParaRPr lang="ru-RU" sz="3600" b="1" dirty="0" smtClean="0"/>
          </a:p>
          <a:p>
            <a:pPr marL="742950" indent="-742950">
              <a:buAutoNum type="arabicPeriod"/>
            </a:pPr>
            <a:endParaRPr lang="ru-RU" sz="3600" b="1" dirty="0" smtClean="0"/>
          </a:p>
          <a:p>
            <a:pPr marL="742950" indent="-742950">
              <a:buAutoNum type="arabicPeriod"/>
            </a:pPr>
            <a:endParaRPr lang="ru-RU" sz="3600" b="1" dirty="0" smtClean="0"/>
          </a:p>
          <a:p>
            <a:pPr marL="742950" indent="-742950">
              <a:buAutoNum type="arabicPeriod"/>
            </a:pPr>
            <a:endParaRPr lang="ru-RU" sz="3600" b="1" dirty="0" smtClean="0"/>
          </a:p>
          <a:p>
            <a:pPr marL="742950" indent="-742950">
              <a:buAutoNum type="arabicPeriod"/>
            </a:pPr>
            <a:r>
              <a:rPr lang="ru-RU" sz="3600" b="1" dirty="0" smtClean="0"/>
              <a:t>Раскрытие скобок:</a:t>
            </a:r>
          </a:p>
          <a:p>
            <a:pPr marL="742950" indent="-742950"/>
            <a:r>
              <a:rPr lang="ru-RU" sz="3600" b="1" dirty="0" smtClean="0"/>
              <a:t>  </a:t>
            </a:r>
            <a:endParaRPr lang="ru-RU" sz="3600" b="1" dirty="0"/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285719" y="1571612"/>
          <a:ext cx="8367405" cy="3429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" name="Формула" r:id="rId4" imgW="1892160" imgH="990360" progId="Equation.3">
                  <p:embed/>
                </p:oleObj>
              </mc:Choice>
              <mc:Fallback>
                <p:oleObj name="Формула" r:id="rId4" imgW="1892160" imgH="9903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19" y="1571612"/>
                        <a:ext cx="8367405" cy="34290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785786" y="5645150"/>
          <a:ext cx="3794125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5" name="Формула" r:id="rId6" imgW="634680" imgH="203040" progId="Equation.3">
                  <p:embed/>
                </p:oleObj>
              </mc:Choice>
              <mc:Fallback>
                <p:oleObj name="Формула" r:id="rId6" imgW="63468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86" y="5645150"/>
                        <a:ext cx="3794125" cy="1212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Выгнутая вправо стрелка 7"/>
          <p:cNvSpPr/>
          <p:nvPr/>
        </p:nvSpPr>
        <p:spPr>
          <a:xfrm rot="16200000">
            <a:off x="1384439" y="5116363"/>
            <a:ext cx="588644" cy="1071570"/>
          </a:xfrm>
          <a:prstGeom prst="curvedLef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право стрелка 8"/>
          <p:cNvSpPr/>
          <p:nvPr/>
        </p:nvSpPr>
        <p:spPr>
          <a:xfrm rot="16200000">
            <a:off x="2027381" y="4687735"/>
            <a:ext cx="588644" cy="2071702"/>
          </a:xfrm>
          <a:prstGeom prst="curved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4500562" y="5572140"/>
          <a:ext cx="288290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6" name="Формула" r:id="rId8" imgW="482400" imgH="177480" progId="Equation.3">
                  <p:embed/>
                </p:oleObj>
              </mc:Choice>
              <mc:Fallback>
                <p:oleObj name="Формула" r:id="rId8" imgW="482400" imgH="177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2" y="5572140"/>
                        <a:ext cx="2882900" cy="1060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Documents and Settings\ADMIN\Рабочий стол\Анимации\Фоны\1б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42900"/>
            <a:ext cx="9144000" cy="70009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-184666"/>
            <a:ext cx="7402796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Что необходимо знать при решении </a:t>
            </a:r>
          </a:p>
          <a:p>
            <a:r>
              <a:rPr lang="ru-RU" sz="3600" dirty="0" smtClean="0"/>
              <a:t>уравнений?</a:t>
            </a:r>
          </a:p>
          <a:p>
            <a:pPr marL="742950" indent="-742950"/>
            <a:r>
              <a:rPr lang="en-US" sz="3600" b="1" dirty="0" smtClean="0"/>
              <a:t>3</a:t>
            </a:r>
            <a:r>
              <a:rPr lang="ru-RU" sz="3600" b="1" dirty="0" smtClean="0"/>
              <a:t>. Раскрытие скобок:</a:t>
            </a:r>
          </a:p>
          <a:p>
            <a:pPr marL="742950" indent="-742950"/>
            <a:endParaRPr lang="ru-RU" sz="3600" b="1" dirty="0" smtClean="0"/>
          </a:p>
          <a:p>
            <a:pPr marL="742950" indent="-742950"/>
            <a:endParaRPr lang="ru-RU" sz="3600" b="1" dirty="0" smtClean="0"/>
          </a:p>
          <a:p>
            <a:pPr marL="742950" indent="-742950"/>
            <a:endParaRPr lang="ru-RU" sz="3600" b="1" dirty="0" smtClean="0"/>
          </a:p>
          <a:p>
            <a:pPr marL="742950" indent="-742950"/>
            <a:endParaRPr lang="ru-RU" sz="3600" b="1" dirty="0" smtClean="0"/>
          </a:p>
          <a:p>
            <a:pPr marL="742950" indent="-742950"/>
            <a:endParaRPr lang="ru-RU" sz="3600" b="1" dirty="0" smtClean="0"/>
          </a:p>
          <a:p>
            <a:pPr marL="742950" indent="-742950"/>
            <a:endParaRPr lang="ru-RU" sz="3600" b="1" dirty="0" smtClean="0"/>
          </a:p>
          <a:p>
            <a:pPr marL="742950" indent="-742950"/>
            <a:endParaRPr lang="ru-RU" sz="3600" b="1" dirty="0" smtClean="0"/>
          </a:p>
          <a:p>
            <a:pPr marL="742950" indent="-742950"/>
            <a:r>
              <a:rPr lang="ru-RU" sz="3600" b="1" dirty="0" smtClean="0"/>
              <a:t>  </a:t>
            </a:r>
            <a:endParaRPr lang="ru-RU" sz="3600" b="1" dirty="0"/>
          </a:p>
        </p:txBody>
      </p:sp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1071538" y="2000240"/>
          <a:ext cx="5857916" cy="13086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7" name="Формула" r:id="rId4" imgW="965160" imgH="203040" progId="Equation.3">
                  <p:embed/>
                </p:oleObj>
              </mc:Choice>
              <mc:Fallback>
                <p:oleObj name="Формула" r:id="rId4" imgW="96516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38" y="2000240"/>
                        <a:ext cx="5857916" cy="13086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Выгнутая вправо стрелка 7"/>
          <p:cNvSpPr/>
          <p:nvPr/>
        </p:nvSpPr>
        <p:spPr>
          <a:xfrm rot="16200000">
            <a:off x="2634604" y="865802"/>
            <a:ext cx="588644" cy="2571768"/>
          </a:xfrm>
          <a:prstGeom prst="curvedLef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334963" y="3643313"/>
          <a:ext cx="7056437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8" name="Формула" r:id="rId6" imgW="1180800" imgH="177480" progId="Equation.3">
                  <p:embed/>
                </p:oleObj>
              </mc:Choice>
              <mc:Fallback>
                <p:oleObj name="Формула" r:id="rId6" imgW="1180800" imgH="177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3" y="3643313"/>
                        <a:ext cx="7056437" cy="1060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Выгнутая вправо стрелка 9"/>
          <p:cNvSpPr/>
          <p:nvPr/>
        </p:nvSpPr>
        <p:spPr>
          <a:xfrm rot="16200000">
            <a:off x="3384703" y="-27173"/>
            <a:ext cx="588644" cy="4071966"/>
          </a:xfrm>
          <a:prstGeom prst="curvedLef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Выгнутая влево стрелка 10"/>
          <p:cNvSpPr/>
          <p:nvPr/>
        </p:nvSpPr>
        <p:spPr>
          <a:xfrm rot="16200000">
            <a:off x="3438613" y="2562124"/>
            <a:ext cx="568704" cy="1302325"/>
          </a:xfrm>
          <a:prstGeom prst="curvedRight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Выгнутая влево стрелка 11"/>
          <p:cNvSpPr/>
          <p:nvPr/>
        </p:nvSpPr>
        <p:spPr>
          <a:xfrm rot="16200000">
            <a:off x="4091975" y="2051637"/>
            <a:ext cx="602861" cy="2500331"/>
          </a:xfrm>
          <a:prstGeom prst="curvedRightArrow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4714884"/>
            <a:ext cx="92093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4. Приведение подобных слагаемых.</a:t>
            </a:r>
          </a:p>
          <a:p>
            <a:r>
              <a:rPr lang="ru-RU" sz="3600" dirty="0" smtClean="0"/>
              <a:t>(Подобные  слагаемые- слагаемые, имеющие</a:t>
            </a:r>
          </a:p>
          <a:p>
            <a:r>
              <a:rPr lang="ru-RU" sz="3600" dirty="0" smtClean="0"/>
              <a:t> одинаковую  буквенную часть)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C:\Documents and Settings\ADMIN\Рабочий стол\Анимации\Фоны\1б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0009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-142900"/>
            <a:ext cx="801950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Основные Методы решения </a:t>
            </a:r>
          </a:p>
          <a:p>
            <a:pPr algn="ctr"/>
            <a:r>
              <a:rPr lang="ru-RU" sz="4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целых уравнений</a:t>
            </a:r>
            <a:endParaRPr lang="ru-RU" sz="4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214422"/>
            <a:ext cx="91670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</a:rPr>
              <a:t>1. Метод разложения на множители</a:t>
            </a:r>
            <a:endParaRPr lang="ru-RU" sz="4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785926"/>
            <a:ext cx="93423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Разложить на множители можно с помощью</a:t>
            </a:r>
          </a:p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применения формул сокращённого умножения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6868" name="Object 4"/>
          <p:cNvGraphicFramePr>
            <a:graphicFrameLocks noChangeAspect="1"/>
          </p:cNvGraphicFramePr>
          <p:nvPr/>
        </p:nvGraphicFramePr>
        <p:xfrm>
          <a:off x="388610" y="3071810"/>
          <a:ext cx="7398099" cy="303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0" name="Формула" r:id="rId4" imgW="1892160" imgH="990360" progId="Equation.3">
                  <p:embed/>
                </p:oleObj>
              </mc:Choice>
              <mc:Fallback>
                <p:oleObj name="Формула" r:id="rId4" imgW="1892160" imgH="9903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10" y="3071810"/>
                        <a:ext cx="7398099" cy="3031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C:\Documents and Settings\ADMIN\Рабочий стол\Анимации\Фоны\1б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42900"/>
            <a:ext cx="9144000" cy="7000900"/>
          </a:xfrm>
          <a:prstGeom prst="rect">
            <a:avLst/>
          </a:prstGeom>
          <a:noFill/>
        </p:spPr>
      </p:pic>
      <p:sp>
        <p:nvSpPr>
          <p:cNvPr id="9" name="Дуга 8"/>
          <p:cNvSpPr/>
          <p:nvPr/>
        </p:nvSpPr>
        <p:spPr>
          <a:xfrm rot="2282995">
            <a:off x="4087146" y="2922580"/>
            <a:ext cx="1057340" cy="1109380"/>
          </a:xfrm>
          <a:prstGeom prst="arc">
            <a:avLst/>
          </a:prstGeom>
          <a:ln w="381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428604"/>
            <a:ext cx="64081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вынесения общего множителя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 скобки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645363"/>
              </p:ext>
            </p:extLst>
          </p:nvPr>
        </p:nvGraphicFramePr>
        <p:xfrm>
          <a:off x="0" y="1214422"/>
          <a:ext cx="5981700" cy="1195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2" name="Формула" r:id="rId4" imgW="1079280" imgH="215640" progId="Equation.3">
                  <p:embed/>
                </p:oleObj>
              </mc:Choice>
              <mc:Fallback>
                <p:oleObj name="Формула" r:id="rId4" imgW="107928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214422"/>
                        <a:ext cx="5981700" cy="1195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20002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способом группировки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57174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Пример.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027333"/>
              </p:ext>
            </p:extLst>
          </p:nvPr>
        </p:nvGraphicFramePr>
        <p:xfrm>
          <a:off x="357158" y="2928934"/>
          <a:ext cx="5857915" cy="900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3" name="Формула" r:id="rId6" imgW="1320480" imgH="203040" progId="Equation.3">
                  <p:embed/>
                </p:oleObj>
              </mc:Choice>
              <mc:Fallback>
                <p:oleObj name="Формула" r:id="rId6" imgW="132048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58" y="2928934"/>
                        <a:ext cx="5857915" cy="9009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Дуга 7"/>
          <p:cNvSpPr/>
          <p:nvPr/>
        </p:nvSpPr>
        <p:spPr>
          <a:xfrm rot="13246383">
            <a:off x="3162868" y="2853815"/>
            <a:ext cx="1057340" cy="1109380"/>
          </a:xfrm>
          <a:prstGeom prst="arc">
            <a:avLst/>
          </a:prstGeom>
          <a:ln w="381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уга 9"/>
          <p:cNvSpPr/>
          <p:nvPr/>
        </p:nvSpPr>
        <p:spPr>
          <a:xfrm rot="2282995">
            <a:off x="1658254" y="2922579"/>
            <a:ext cx="1057340" cy="1109380"/>
          </a:xfrm>
          <a:prstGeom prst="arc">
            <a:avLst/>
          </a:prstGeom>
          <a:ln w="381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уга 10"/>
          <p:cNvSpPr/>
          <p:nvPr/>
        </p:nvSpPr>
        <p:spPr>
          <a:xfrm rot="13246383">
            <a:off x="233942" y="2853816"/>
            <a:ext cx="1057340" cy="1109380"/>
          </a:xfrm>
          <a:prstGeom prst="arc">
            <a:avLst/>
          </a:prstGeom>
          <a:ln w="381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3137621"/>
              </p:ext>
            </p:extLst>
          </p:nvPr>
        </p:nvGraphicFramePr>
        <p:xfrm>
          <a:off x="0" y="3571876"/>
          <a:ext cx="6647356" cy="1013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4" name="Формула" r:id="rId8" imgW="1498320" imgH="228600" progId="Equation.3">
                  <p:embed/>
                </p:oleObj>
              </mc:Choice>
              <mc:Fallback>
                <p:oleObj name="Формула" r:id="rId8" imgW="149832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571876"/>
                        <a:ext cx="6647356" cy="10134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7472267"/>
              </p:ext>
            </p:extLst>
          </p:nvPr>
        </p:nvGraphicFramePr>
        <p:xfrm>
          <a:off x="571472" y="4214818"/>
          <a:ext cx="5183229" cy="1013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5" name="Формула" r:id="rId10" imgW="1168200" imgH="228600" progId="Equation.3">
                  <p:embed/>
                </p:oleObj>
              </mc:Choice>
              <mc:Fallback>
                <p:oleObj name="Формула" r:id="rId10" imgW="116820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4214818"/>
                        <a:ext cx="5183229" cy="10134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8147556"/>
              </p:ext>
            </p:extLst>
          </p:nvPr>
        </p:nvGraphicFramePr>
        <p:xfrm>
          <a:off x="714348" y="4929198"/>
          <a:ext cx="2648305" cy="788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6" name="Формула" r:id="rId12" imgW="596880" imgH="177480" progId="Equation.3">
                  <p:embed/>
                </p:oleObj>
              </mc:Choice>
              <mc:Fallback>
                <p:oleObj name="Формула" r:id="rId12" imgW="596880" imgH="177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8" y="4929198"/>
                        <a:ext cx="2648305" cy="7880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7804823"/>
              </p:ext>
            </p:extLst>
          </p:nvPr>
        </p:nvGraphicFramePr>
        <p:xfrm>
          <a:off x="714349" y="5409662"/>
          <a:ext cx="1357322" cy="144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7" name="Формула" r:id="rId14" imgW="368280" imgH="393480" progId="Equation.3">
                  <p:embed/>
                </p:oleObj>
              </mc:Choice>
              <mc:Fallback>
                <p:oleObj name="Формула" r:id="rId14" imgW="36828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9" y="5409662"/>
                        <a:ext cx="1357322" cy="1448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0" y="-142900"/>
            <a:ext cx="93423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Разложить на множители можно с помощью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/>
      <p:bldP spid="5" grpId="0"/>
      <p:bldP spid="6" grpId="0"/>
      <p:bldP spid="8" grpId="0" animBg="1"/>
      <p:bldP spid="10" grpId="0" animBg="1"/>
      <p:bldP spid="11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C:\Documents and Settings\ADMIN\Рабочий стол\Анимации\Фоны\1б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0009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57148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разложения квадратного трёхчлена 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 множители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285720" y="1928802"/>
          <a:ext cx="7790710" cy="928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0" name="Формула" r:id="rId4" imgW="1917360" imgH="228600" progId="Equation.3">
                  <p:embed/>
                </p:oleObj>
              </mc:Choice>
              <mc:Fallback>
                <p:oleObj name="Формула" r:id="rId4" imgW="191736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20" y="1928802"/>
                        <a:ext cx="7790710" cy="9286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0" y="3143248"/>
          <a:ext cx="1092579" cy="663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1" name="Формула" r:id="rId6" imgW="355320" imgH="215640" progId="Equation.3">
                  <p:embed/>
                </p:oleObj>
              </mc:Choice>
              <mc:Fallback>
                <p:oleObj name="Формула" r:id="rId6" imgW="35532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143248"/>
                        <a:ext cx="1092579" cy="6633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42976" y="3286124"/>
            <a:ext cx="4508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/>
              <a:t>- корни квадратного трёхчлена</a:t>
            </a:r>
            <a:endParaRPr lang="ru-RU" sz="2400" i="1" dirty="0"/>
          </a:p>
        </p:txBody>
      </p:sp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2071670" y="3643314"/>
          <a:ext cx="2435262" cy="66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2" name="Формула" r:id="rId8" imgW="749160" imgH="203040" progId="Equation.3">
                  <p:embed/>
                </p:oleObj>
              </mc:Choice>
              <mc:Fallback>
                <p:oleObj name="Формула" r:id="rId8" imgW="74916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70" y="3643314"/>
                        <a:ext cx="2435262" cy="660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000760" y="3342211"/>
            <a:ext cx="3143240" cy="351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0" y="-142900"/>
            <a:ext cx="93423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Разложить на множители можно с помощью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C:\Documents and Settings\ADMIN\Рабочий стол\Анимации\Фоны\1б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2900"/>
            <a:ext cx="9144000" cy="70009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-142900"/>
            <a:ext cx="91670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</a:rPr>
              <a:t>2. Метод введения новой  </a:t>
            </a:r>
          </a:p>
          <a:p>
            <a:pPr marL="742950" indent="-742950"/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</a:rPr>
              <a:t>    переменной</a:t>
            </a:r>
            <a:endParaRPr lang="ru-RU" sz="4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00298" y="1142984"/>
            <a:ext cx="22202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Схема.</a:t>
            </a:r>
            <a:endParaRPr lang="ru-RU" sz="5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57158" y="1928802"/>
            <a:ext cx="8306376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indent="-914400">
              <a:buAutoNum type="arabicPeriod"/>
            </a:pPr>
            <a:r>
              <a:rPr lang="ru-RU" sz="4800" dirty="0" smtClean="0"/>
              <a:t>Сделать замену.</a:t>
            </a:r>
          </a:p>
          <a:p>
            <a:pPr marL="914400" indent="-914400">
              <a:buAutoNum type="arabicPeriod"/>
            </a:pPr>
            <a:r>
              <a:rPr lang="ru-RU" sz="4800" dirty="0" smtClean="0"/>
              <a:t>Решить уравнение в новых </a:t>
            </a:r>
          </a:p>
          <a:p>
            <a:pPr marL="914400" indent="-914400"/>
            <a:r>
              <a:rPr lang="ru-RU" sz="4800" dirty="0" smtClean="0"/>
              <a:t>переменных.</a:t>
            </a:r>
          </a:p>
          <a:p>
            <a:pPr marL="914400" indent="-914400"/>
            <a:r>
              <a:rPr lang="ru-RU" sz="4800" dirty="0" smtClean="0"/>
              <a:t>3. Вернуться к замене.</a:t>
            </a:r>
          </a:p>
          <a:p>
            <a:pPr marL="914400" indent="-914400"/>
            <a:r>
              <a:rPr lang="ru-RU" sz="4800" dirty="0" smtClean="0"/>
              <a:t>4. Решить уравнения.</a:t>
            </a:r>
          </a:p>
          <a:p>
            <a:pPr marL="914400" indent="-914400"/>
            <a:r>
              <a:rPr lang="ru-RU" sz="4800" dirty="0" smtClean="0"/>
              <a:t>5. Ответ.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C:\Documents and Settings\ADMIN\Рабочий стол\Анимации\Фоны\1б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42900"/>
            <a:ext cx="9144000" cy="70009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17" name="Прямоугольник 16"/>
          <p:cNvSpPr/>
          <p:nvPr/>
        </p:nvSpPr>
        <p:spPr>
          <a:xfrm>
            <a:off x="2285984" y="428604"/>
            <a:ext cx="1785950" cy="6286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14282" y="428604"/>
            <a:ext cx="1785950" cy="6286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0" y="-1429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Пример.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1600869"/>
              </p:ext>
            </p:extLst>
          </p:nvPr>
        </p:nvGraphicFramePr>
        <p:xfrm>
          <a:off x="0" y="285728"/>
          <a:ext cx="6534151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4" name="Формула" r:id="rId4" imgW="1473120" imgH="228600" progId="Equation.3">
                  <p:embed/>
                </p:oleObj>
              </mc:Choice>
              <mc:Fallback>
                <p:oleObj name="Формула" r:id="rId4" imgW="147312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85728"/>
                        <a:ext cx="6534151" cy="1012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0" y="100010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Введём замену: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0968" name="Object 8"/>
          <p:cNvGraphicFramePr>
            <a:graphicFrameLocks noChangeAspect="1"/>
          </p:cNvGraphicFramePr>
          <p:nvPr/>
        </p:nvGraphicFramePr>
        <p:xfrm>
          <a:off x="2714612" y="857232"/>
          <a:ext cx="2713042" cy="867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5" name="Формула" r:id="rId6" imgW="634680" imgH="203040" progId="Equation.3">
                  <p:embed/>
                </p:oleObj>
              </mc:Choice>
              <mc:Fallback>
                <p:oleObj name="Формула" r:id="rId6" imgW="634680" imgH="2030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12" y="857232"/>
                        <a:ext cx="2713042" cy="8671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0" y="1428736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Тогда в новых переменных уравнение принимает вид: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096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640041"/>
              </p:ext>
            </p:extLst>
          </p:nvPr>
        </p:nvGraphicFramePr>
        <p:xfrm>
          <a:off x="928662" y="1928802"/>
          <a:ext cx="3605213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6" name="Формула" r:id="rId8" imgW="812520" imgH="203040" progId="Equation.3">
                  <p:embed/>
                </p:oleObj>
              </mc:Choice>
              <mc:Fallback>
                <p:oleObj name="Формула" r:id="rId8" imgW="812520" imgH="2030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1928802"/>
                        <a:ext cx="3605213" cy="900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9088698"/>
              </p:ext>
            </p:extLst>
          </p:nvPr>
        </p:nvGraphicFramePr>
        <p:xfrm>
          <a:off x="785786" y="2500306"/>
          <a:ext cx="4394200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7" name="Формула" r:id="rId10" imgW="990360" imgH="203040" progId="Equation.3">
                  <p:embed/>
                </p:oleObj>
              </mc:Choice>
              <mc:Fallback>
                <p:oleObj name="Формула" r:id="rId10" imgW="990360" imgH="2030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86" y="2500306"/>
                        <a:ext cx="4394200" cy="900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6518778"/>
              </p:ext>
            </p:extLst>
          </p:nvPr>
        </p:nvGraphicFramePr>
        <p:xfrm>
          <a:off x="785786" y="3071810"/>
          <a:ext cx="4562475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8" name="Формула" r:id="rId12" imgW="1028520" imgH="253800" progId="Equation.3">
                  <p:embed/>
                </p:oleObj>
              </mc:Choice>
              <mc:Fallback>
                <p:oleObj name="Формула" r:id="rId12" imgW="1028520" imgH="2538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86" y="3071810"/>
                        <a:ext cx="4562475" cy="1125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0" y="3786190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Вернёмся к замене: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1)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2)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2643174" y="1571612"/>
            <a:ext cx="2857520" cy="14294"/>
          </a:xfrm>
          <a:prstGeom prst="line">
            <a:avLst/>
          </a:prstGeom>
          <a:ln w="285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097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1714385"/>
              </p:ext>
            </p:extLst>
          </p:nvPr>
        </p:nvGraphicFramePr>
        <p:xfrm>
          <a:off x="357158" y="4214818"/>
          <a:ext cx="2286015" cy="7754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9" name="Формула" r:id="rId14" imgW="736560" imgH="228600" progId="Equation.3">
                  <p:embed/>
                </p:oleObj>
              </mc:Choice>
              <mc:Fallback>
                <p:oleObj name="Формула" r:id="rId14" imgW="736560" imgH="2286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58" y="4214818"/>
                        <a:ext cx="2286015" cy="7754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9447091"/>
              </p:ext>
            </p:extLst>
          </p:nvPr>
        </p:nvGraphicFramePr>
        <p:xfrm>
          <a:off x="2786050" y="4286256"/>
          <a:ext cx="2643206" cy="744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0" name="Формула" r:id="rId16" imgW="939600" imgH="228600" progId="Equation.3">
                  <p:embed/>
                </p:oleObj>
              </mc:Choice>
              <mc:Fallback>
                <p:oleObj name="Формула" r:id="rId16" imgW="939600" imgH="2286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6050" y="4286256"/>
                        <a:ext cx="2643206" cy="7443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368115"/>
              </p:ext>
            </p:extLst>
          </p:nvPr>
        </p:nvGraphicFramePr>
        <p:xfrm>
          <a:off x="5429256" y="4251230"/>
          <a:ext cx="3357586" cy="894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1" name="Формула" r:id="rId18" imgW="952200" imgH="253800" progId="Equation.3">
                  <p:embed/>
                </p:oleObj>
              </mc:Choice>
              <mc:Fallback>
                <p:oleObj name="Формула" r:id="rId18" imgW="952200" imgH="25380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6" y="4251230"/>
                        <a:ext cx="3357586" cy="8945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909558"/>
              </p:ext>
            </p:extLst>
          </p:nvPr>
        </p:nvGraphicFramePr>
        <p:xfrm>
          <a:off x="388938" y="4857750"/>
          <a:ext cx="236537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2" name="Формула" r:id="rId20" imgW="761760" imgH="228600" progId="Equation.3">
                  <p:embed/>
                </p:oleObj>
              </mc:Choice>
              <mc:Fallback>
                <p:oleObj name="Формула" r:id="rId20" imgW="761760" imgH="2286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938" y="4857750"/>
                        <a:ext cx="2365375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7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8627383"/>
              </p:ext>
            </p:extLst>
          </p:nvPr>
        </p:nvGraphicFramePr>
        <p:xfrm>
          <a:off x="2714612" y="4929198"/>
          <a:ext cx="2465387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3" name="Формула" r:id="rId22" imgW="876240" imgH="228600" progId="Equation.3">
                  <p:embed/>
                </p:oleObj>
              </mc:Choice>
              <mc:Fallback>
                <p:oleObj name="Формула" r:id="rId22" imgW="876240" imgH="22860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12" y="4929198"/>
                        <a:ext cx="2465387" cy="744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8" name="Object 18"/>
          <p:cNvGraphicFramePr>
            <a:graphicFrameLocks noChangeAspect="1"/>
          </p:cNvGraphicFramePr>
          <p:nvPr/>
        </p:nvGraphicFramePr>
        <p:xfrm>
          <a:off x="5143504" y="4929198"/>
          <a:ext cx="1522413" cy="71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4" name="Формула" r:id="rId24" imgW="431640" imgH="203040" progId="Equation.3">
                  <p:embed/>
                </p:oleObj>
              </mc:Choice>
              <mc:Fallback>
                <p:oleObj name="Формула" r:id="rId24" imgW="431640" imgH="20304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4" y="4929198"/>
                        <a:ext cx="1522413" cy="715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9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652987"/>
              </p:ext>
            </p:extLst>
          </p:nvPr>
        </p:nvGraphicFramePr>
        <p:xfrm>
          <a:off x="6643702" y="4929198"/>
          <a:ext cx="2500298" cy="692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5" name="Формула" r:id="rId26" imgW="825480" imgH="228600" progId="Equation.3">
                  <p:embed/>
                </p:oleObj>
              </mc:Choice>
              <mc:Fallback>
                <p:oleObj name="Формула" r:id="rId26" imgW="825480" imgH="22860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702" y="4929198"/>
                        <a:ext cx="2500298" cy="6925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0" y="564357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Ответ: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098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4277109"/>
              </p:ext>
            </p:extLst>
          </p:nvPr>
        </p:nvGraphicFramePr>
        <p:xfrm>
          <a:off x="1357290" y="5643578"/>
          <a:ext cx="2998787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6" name="Формула" r:id="rId28" imgW="850680" imgH="253800" progId="Equation.3">
                  <p:embed/>
                </p:oleObj>
              </mc:Choice>
              <mc:Fallback>
                <p:oleObj name="Формула" r:id="rId28" imgW="850680" imgH="25380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290" y="5643578"/>
                        <a:ext cx="2998787" cy="893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09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09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0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0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40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6" grpId="0"/>
      <p:bldP spid="18" grpId="0"/>
      <p:bldP spid="20" grpId="0"/>
      <p:bldP spid="24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C:\Documents and Settings\ADMIN\Рабочий стол\Анимации\Фоны\1б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42900"/>
            <a:ext cx="9144000" cy="70009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-1429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Биквадратное уравнение: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428596" y="285728"/>
          <a:ext cx="4865219" cy="9493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8" name="Формула" r:id="rId4" imgW="1041120" imgH="203040" progId="Equation.3">
                  <p:embed/>
                </p:oleObj>
              </mc:Choice>
              <mc:Fallback>
                <p:oleObj name="Формула" r:id="rId4" imgW="104112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6" y="285728"/>
                        <a:ext cx="4865219" cy="9493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204788" y="1519238"/>
          <a:ext cx="1824037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9" name="Формула" r:id="rId6" imgW="431640" imgH="228600" progId="Equation.3">
                  <p:embed/>
                </p:oleObj>
              </mc:Choice>
              <mc:Fallback>
                <p:oleObj name="Формула" r:id="rId6" imgW="43164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788" y="1519238"/>
                        <a:ext cx="1824037" cy="963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42844" y="1214422"/>
            <a:ext cx="7743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 Решение методом введения новой переменной:</a:t>
            </a:r>
            <a:endParaRPr lang="ru-RU" sz="2800" i="1" dirty="0"/>
          </a:p>
        </p:txBody>
      </p:sp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2214546" y="1643050"/>
          <a:ext cx="1329523" cy="744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0" name="Формула" r:id="rId8" imgW="317160" imgH="177480" progId="Equation.3">
                  <p:embed/>
                </p:oleObj>
              </mc:Choice>
              <mc:Fallback>
                <p:oleObj name="Формула" r:id="rId8" imgW="317160" imgH="177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546" y="1643050"/>
                        <a:ext cx="1329523" cy="7445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2428868"/>
            <a:ext cx="53773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 Получим квадратное уравнение:</a:t>
            </a:r>
            <a:endParaRPr lang="ru-RU" sz="2800" i="1" dirty="0"/>
          </a:p>
        </p:txBody>
      </p:sp>
      <p:graphicFrame>
        <p:nvGraphicFramePr>
          <p:cNvPr id="41989" name="Object 5"/>
          <p:cNvGraphicFramePr>
            <a:graphicFrameLocks noChangeAspect="1"/>
          </p:cNvGraphicFramePr>
          <p:nvPr/>
        </p:nvGraphicFramePr>
        <p:xfrm>
          <a:off x="357158" y="2786058"/>
          <a:ext cx="4391025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1" name="Формула" r:id="rId10" imgW="939600" imgH="203040" progId="Equation.3">
                  <p:embed/>
                </p:oleObj>
              </mc:Choice>
              <mc:Fallback>
                <p:oleObj name="Формула" r:id="rId10" imgW="939600" imgH="203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58" y="2786058"/>
                        <a:ext cx="4391025" cy="949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428596" y="3500438"/>
          <a:ext cx="1408800" cy="10429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2" name="Формула" r:id="rId12" imgW="342720" imgH="253800" progId="Equation.3">
                  <p:embed/>
                </p:oleObj>
              </mc:Choice>
              <mc:Fallback>
                <p:oleObj name="Формула" r:id="rId12" imgW="342720" imgH="253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6" y="3500438"/>
                        <a:ext cx="1408800" cy="10429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857356" y="3857628"/>
            <a:ext cx="4346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/>
              <a:t>-корни квадратного уравнения</a:t>
            </a:r>
            <a:endParaRPr lang="ru-RU" sz="2400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4286256"/>
            <a:ext cx="327685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 Вернёмся к замене:</a:t>
            </a:r>
          </a:p>
          <a:p>
            <a:r>
              <a:rPr lang="ru-RU" sz="2800" i="1" dirty="0" smtClean="0"/>
              <a:t>1)</a:t>
            </a:r>
          </a:p>
          <a:p>
            <a:endParaRPr lang="ru-RU" sz="2800" i="1" dirty="0" smtClean="0"/>
          </a:p>
          <a:p>
            <a:r>
              <a:rPr lang="ru-RU" sz="2800" i="1" dirty="0" smtClean="0"/>
              <a:t>2)</a:t>
            </a:r>
            <a:endParaRPr lang="ru-RU" sz="2800" i="1" dirty="0"/>
          </a:p>
        </p:txBody>
      </p:sp>
      <p:graphicFrame>
        <p:nvGraphicFramePr>
          <p:cNvPr id="41991" name="Object 7"/>
          <p:cNvGraphicFramePr>
            <a:graphicFrameLocks noChangeAspect="1"/>
          </p:cNvGraphicFramePr>
          <p:nvPr/>
        </p:nvGraphicFramePr>
        <p:xfrm>
          <a:off x="420688" y="4572000"/>
          <a:ext cx="1984375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3" name="Формула" r:id="rId14" imgW="469800" imgH="228600" progId="Equation.3">
                  <p:embed/>
                </p:oleObj>
              </mc:Choice>
              <mc:Fallback>
                <p:oleObj name="Формула" r:id="rId14" imgW="46980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688" y="4572000"/>
                        <a:ext cx="1984375" cy="963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2" name="Object 8"/>
          <p:cNvGraphicFramePr>
            <a:graphicFrameLocks noChangeAspect="1"/>
          </p:cNvGraphicFramePr>
          <p:nvPr/>
        </p:nvGraphicFramePr>
        <p:xfrm>
          <a:off x="2285984" y="4572008"/>
          <a:ext cx="2643206" cy="994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4" name="Формула" r:id="rId16" imgW="672840" imgH="253800" progId="Equation.3">
                  <p:embed/>
                </p:oleObj>
              </mc:Choice>
              <mc:Fallback>
                <p:oleObj name="Формула" r:id="rId16" imgW="672840" imgH="2538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5984" y="4572008"/>
                        <a:ext cx="2643206" cy="9947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857752" y="4857760"/>
            <a:ext cx="845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/>
              <a:t>если </a:t>
            </a:r>
            <a:endParaRPr lang="ru-RU" sz="2400" i="1" dirty="0"/>
          </a:p>
        </p:txBody>
      </p:sp>
      <p:graphicFrame>
        <p:nvGraphicFramePr>
          <p:cNvPr id="41993" name="Object 9"/>
          <p:cNvGraphicFramePr>
            <a:graphicFrameLocks noChangeAspect="1"/>
          </p:cNvGraphicFramePr>
          <p:nvPr/>
        </p:nvGraphicFramePr>
        <p:xfrm>
          <a:off x="5786446" y="4650075"/>
          <a:ext cx="1214446" cy="737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5" name="Формула" r:id="rId18" imgW="355320" imgH="215640" progId="Equation.3">
                  <p:embed/>
                </p:oleObj>
              </mc:Choice>
              <mc:Fallback>
                <p:oleObj name="Формула" r:id="rId18" imgW="355320" imgH="2156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6446" y="4650075"/>
                        <a:ext cx="1214446" cy="7379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7"/>
          <p:cNvGraphicFramePr>
            <a:graphicFrameLocks noChangeAspect="1"/>
          </p:cNvGraphicFramePr>
          <p:nvPr/>
        </p:nvGraphicFramePr>
        <p:xfrm>
          <a:off x="393700" y="5357813"/>
          <a:ext cx="2038350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6" name="Формула" r:id="rId20" imgW="482400" imgH="228600" progId="Equation.3">
                  <p:embed/>
                </p:oleObj>
              </mc:Choice>
              <mc:Fallback>
                <p:oleObj name="Формула" r:id="rId20" imgW="482400" imgH="228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700" y="5357813"/>
                        <a:ext cx="2038350" cy="963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8"/>
          <p:cNvGraphicFramePr>
            <a:graphicFrameLocks noChangeAspect="1"/>
          </p:cNvGraphicFramePr>
          <p:nvPr/>
        </p:nvGraphicFramePr>
        <p:xfrm>
          <a:off x="2260600" y="5357813"/>
          <a:ext cx="2693988" cy="99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7" name="Формула" r:id="rId22" imgW="685800" imgH="253800" progId="Equation.3">
                  <p:embed/>
                </p:oleObj>
              </mc:Choice>
              <mc:Fallback>
                <p:oleObj name="Формула" r:id="rId22" imgW="685800" imgH="2538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0600" y="5357813"/>
                        <a:ext cx="2693988" cy="995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857752" y="5643578"/>
            <a:ext cx="845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/>
              <a:t>если </a:t>
            </a:r>
            <a:endParaRPr lang="ru-RU" sz="2400" i="1" dirty="0"/>
          </a:p>
        </p:txBody>
      </p:sp>
      <p:graphicFrame>
        <p:nvGraphicFramePr>
          <p:cNvPr id="21" name="Object 9"/>
          <p:cNvGraphicFramePr>
            <a:graphicFrameLocks noChangeAspect="1"/>
          </p:cNvGraphicFramePr>
          <p:nvPr/>
        </p:nvGraphicFramePr>
        <p:xfrm>
          <a:off x="5743575" y="5435600"/>
          <a:ext cx="1301750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8" name="Формула" r:id="rId24" imgW="380880" imgH="215640" progId="Equation.3">
                  <p:embed/>
                </p:oleObj>
              </mc:Choice>
              <mc:Fallback>
                <p:oleObj name="Формула" r:id="rId24" imgW="380880" imgH="21564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3575" y="5435600"/>
                        <a:ext cx="1301750" cy="738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0" y="6215082"/>
            <a:ext cx="14125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/>
              <a:t> 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2" grpId="0"/>
      <p:bldP spid="13" grpId="0"/>
      <p:bldP spid="16" grpId="0"/>
      <p:bldP spid="20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C:\Documents and Settings\ADMIN\Рабочий стол\Анимации\Фоны\1б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00900"/>
          </a:xfrm>
          <a:prstGeom prst="rect">
            <a:avLst/>
          </a:prstGeom>
          <a:noFill/>
        </p:spPr>
      </p:pic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0" y="1214422"/>
            <a:ext cx="85010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1. Алгебра. 9 класс: </a:t>
            </a:r>
            <a:r>
              <a:rPr lang="ru-RU" dirty="0" err="1" smtClean="0"/>
              <a:t>учеб.для</a:t>
            </a:r>
            <a:r>
              <a:rPr lang="ru-RU" dirty="0" smtClean="0"/>
              <a:t> </a:t>
            </a:r>
            <a:r>
              <a:rPr lang="ru-RU" dirty="0" err="1" smtClean="0"/>
              <a:t>общеобразова</a:t>
            </a:r>
            <a:r>
              <a:rPr lang="ru-RU" dirty="0" smtClean="0"/>
              <a:t>. учреждений/ Ю.Н. Макарычев, </a:t>
            </a:r>
            <a:r>
              <a:rPr lang="ru-RU" dirty="0" err="1" smtClean="0"/>
              <a:t>н,г</a:t>
            </a:r>
            <a:r>
              <a:rPr lang="ru-RU" dirty="0" smtClean="0"/>
              <a:t>, </a:t>
            </a:r>
            <a:r>
              <a:rPr lang="ru-RU" dirty="0" err="1" smtClean="0"/>
              <a:t>Миндюк</a:t>
            </a:r>
            <a:r>
              <a:rPr lang="ru-RU" dirty="0" smtClean="0"/>
              <a:t>, к. И. </a:t>
            </a:r>
            <a:r>
              <a:rPr lang="ru-RU" dirty="0" err="1" smtClean="0"/>
              <a:t>Нешков</a:t>
            </a:r>
            <a:r>
              <a:rPr lang="ru-RU" dirty="0" smtClean="0"/>
              <a:t>, С.Б. Суворова; под ред. С.А. Теляковского.17 –е изд. – М.: Просвещение, 2010. – 271с.</a:t>
            </a:r>
            <a:endParaRPr lang="ru-RU" dirty="0"/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468313" y="333375"/>
            <a:ext cx="79930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 smtClean="0">
                <a:latin typeface="Arial Black" pitchFamily="34" charset="0"/>
              </a:rPr>
              <a:t>Литература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242886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2. </a:t>
            </a:r>
            <a:r>
              <a:rPr lang="en-US" dirty="0" smtClean="0"/>
              <a:t>0M3158CAHR5URKCANWC03VCA2VOREACABKBYDECAEXFN5LCATHWDWCCAUS04I3CAE6397BCAZKKEWJCASJ88WVCAM07CL3CATY8OVKCATLGRIVCAEJUZQ3CAVRAEYKCA9F0EHUCAIH5CY7CAHBDH1YCA0URF07.jpg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505</Words>
  <Application>Microsoft Office PowerPoint</Application>
  <PresentationFormat>Экран (4:3)</PresentationFormat>
  <Paragraphs>145</Paragraphs>
  <Slides>18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Тема Office</vt:lpstr>
      <vt:lpstr>Формула</vt:lpstr>
      <vt:lpstr>Microsoft Equation 3.0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66</cp:revision>
  <dcterms:created xsi:type="dcterms:W3CDTF">2010-09-02T13:26:19Z</dcterms:created>
  <dcterms:modified xsi:type="dcterms:W3CDTF">2016-11-25T04:40:26Z</dcterms:modified>
</cp:coreProperties>
</file>